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7" r:id="rId3"/>
    <p:sldId id="257" r:id="rId4"/>
    <p:sldId id="269" r:id="rId5"/>
    <p:sldId id="258" r:id="rId6"/>
    <p:sldId id="261" r:id="rId7"/>
    <p:sldId id="260" r:id="rId8"/>
    <p:sldId id="259" r:id="rId9"/>
    <p:sldId id="262" r:id="rId10"/>
    <p:sldId id="264" r:id="rId11"/>
    <p:sldId id="263" r:id="rId12"/>
    <p:sldId id="266" r:id="rId13"/>
    <p:sldId id="270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E50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深色樣式 1 - 輔色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中等深淺樣式 4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中等深淺樣式 4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等深淺樣式 3 - 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073" autoAdjust="0"/>
  </p:normalViewPr>
  <p:slideViewPr>
    <p:cSldViewPr>
      <p:cViewPr varScale="1">
        <p:scale>
          <a:sx n="56" d="100"/>
          <a:sy n="56" d="100"/>
        </p:scale>
        <p:origin x="-17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8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DC4C9-0665-4C3D-A0B2-741A74C67FD3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AC474-2529-45DA-A4FB-49E3D071CB8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47C69-1DB2-43FB-86AB-56523629D0B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085A6-9BFC-48D5-AA8F-6896F91F6FA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各策略的套利總數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在原先的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Load Balance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分配之下，每種策略都被切成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等分，紅色的數字代表計算單元的代號，</a:t>
            </a:r>
            <a:endParaRPr lang="en-US" altLang="zh-TW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舉例來說，計算單元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處理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s1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前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個計算量、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s2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的第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計算量和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s3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的前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個計算量。</a:t>
            </a:r>
            <a:endParaRPr lang="en-US" altLang="zh-TW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altLang="zh-TW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Load balance</a:t>
            </a:r>
            <a:r>
              <a:rPr lang="zh-TW" altLang="en-US" dirty="0" smtClean="0"/>
              <a:t>照月份切割，不需要知道是在哪個</a:t>
            </a:r>
            <a:r>
              <a:rPr lang="en-US" altLang="zh-TW" dirty="0" smtClean="0"/>
              <a:t>block</a:t>
            </a:r>
            <a:r>
              <a:rPr lang="zh-TW" altLang="en-US" dirty="0" smtClean="0"/>
              <a:t>的位置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所以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s1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在計算量較大的情況，分配給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s1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的計算單元比例就會拉高，</a:t>
            </a:r>
            <a:endParaRPr lang="en-US" altLang="zh-TW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但如果計算量較低，像是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s2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，分配到的計算單元比例則會降低；</a:t>
            </a:r>
            <a:endParaRPr lang="en-US" altLang="zh-TW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但若是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Load Balance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來說，則是以個別策略計算量達到均勻分配到每個計算單元為主。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需要知道位置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由上圖可知，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TW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為策略</a:t>
            </a:r>
            <a:r>
              <a:rPr lang="zh-TW" alt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TW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的最佳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Warp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配置，可使得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GPU Latency time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最小化。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因為在每種不同的顯示卡中，因為不同的顯示晶片，計算單元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Warp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的上限各有不同，我們假設最適的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Warp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上限為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zh-TW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，隨著不同的顯示晶片有所變動。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85A6-9BFC-48D5-AA8F-6896F91F6FAC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18055-FA6E-4331-9931-00D5A87579DB}" type="datetimeFigureOut">
              <a:rPr lang="zh-TW" altLang="en-US" smtClean="0"/>
              <a:pPr/>
              <a:t>2013/10/8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33FCA-1FD4-4411-8ED3-7E5E15298FD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進度報告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20131008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/>
              <a:t>如何找到最適分配</a:t>
            </a:r>
            <a:endParaRPr lang="zh-TW" altLang="en-US" sz="36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649535" y="4839543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 smtClean="0"/>
              <a:t>策略</a:t>
            </a:r>
            <a:r>
              <a:rPr lang="en-US" altLang="zh-TW" sz="2400" dirty="0" smtClean="0"/>
              <a:t>1</a:t>
            </a:r>
            <a:endParaRPr lang="zh-TW" altLang="en-US" sz="24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611560" y="5343599"/>
            <a:ext cx="999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/>
              <a:t>策略</a:t>
            </a:r>
            <a:r>
              <a:rPr lang="en-US" altLang="zh-TW" sz="2400" dirty="0" smtClean="0"/>
              <a:t>2</a:t>
            </a:r>
            <a:endParaRPr lang="zh-TW" altLang="en-US" sz="24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67544" y="3933056"/>
            <a:ext cx="1221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/>
              <a:t>Warp</a:t>
            </a:r>
            <a:r>
              <a:rPr lang="zh-TW" altLang="en-US" sz="2400" dirty="0" smtClean="0"/>
              <a:t>數</a:t>
            </a:r>
            <a:endParaRPr lang="zh-TW" altLang="en-US" sz="24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1770697" y="3933057"/>
            <a:ext cx="6257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/>
              <a:t>2</a:t>
            </a:r>
            <a:r>
              <a:rPr lang="zh-TW" altLang="en-US" sz="2400" dirty="0" smtClean="0"/>
              <a:t>         </a:t>
            </a:r>
            <a:r>
              <a:rPr lang="en-US" altLang="zh-TW" sz="2400" dirty="0" smtClean="0"/>
              <a:t>3                  4</a:t>
            </a:r>
            <a:r>
              <a:rPr lang="zh-TW" altLang="en-US" sz="2400" dirty="0" smtClean="0"/>
              <a:t>             </a:t>
            </a:r>
            <a:r>
              <a:rPr lang="en-US" altLang="zh-TW" sz="2400" dirty="0" smtClean="0"/>
              <a:t>………..</a:t>
            </a:r>
            <a:r>
              <a:rPr lang="zh-TW" altLang="en-US" sz="2400" dirty="0" smtClean="0"/>
              <a:t>        </a:t>
            </a:r>
            <a:r>
              <a:rPr lang="en-US" altLang="zh-TW" sz="2400" dirty="0" smtClean="0"/>
              <a:t>W’</a:t>
            </a:r>
            <a:endParaRPr lang="zh-TW" altLang="en-US" sz="24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1763688" y="4797152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/>
              <a:t>1</a:t>
            </a:r>
            <a:r>
              <a:rPr lang="zh-TW" altLang="en-US" sz="2400" dirty="0" smtClean="0"/>
              <a:t>      </a:t>
            </a:r>
            <a:r>
              <a:rPr lang="en-US" altLang="zh-TW" sz="2400" dirty="0" smtClean="0"/>
              <a:t>1 or 2       1 or 2 or 3</a:t>
            </a:r>
            <a:r>
              <a:rPr lang="zh-TW" altLang="en-US" sz="2400" dirty="0" smtClean="0"/>
              <a:t>      </a:t>
            </a:r>
            <a:r>
              <a:rPr lang="en-US" altLang="zh-TW" sz="2400" dirty="0" smtClean="0"/>
              <a:t>…….…………...</a:t>
            </a:r>
            <a:r>
              <a:rPr lang="zh-TW" altLang="en-US" sz="2400" dirty="0" smtClean="0"/>
              <a:t>       </a:t>
            </a:r>
            <a:endParaRPr lang="zh-TW" altLang="en-US" sz="2400" dirty="0"/>
          </a:p>
        </p:txBody>
      </p:sp>
      <p:sp>
        <p:nvSpPr>
          <p:cNvPr id="10" name="文字方塊 9"/>
          <p:cNvSpPr txBox="1"/>
          <p:nvPr/>
        </p:nvSpPr>
        <p:spPr>
          <a:xfrm>
            <a:off x="1763688" y="5343599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/>
              <a:t>1      2 or 1       3 or 2 or 1</a:t>
            </a:r>
            <a:r>
              <a:rPr lang="zh-TW" altLang="en-US" sz="2400" dirty="0" smtClean="0"/>
              <a:t>      </a:t>
            </a:r>
            <a:r>
              <a:rPr lang="en-US" altLang="zh-TW" sz="2400" dirty="0" smtClean="0"/>
              <a:t>...............................</a:t>
            </a:r>
            <a:r>
              <a:rPr lang="zh-TW" altLang="en-US" sz="2400" dirty="0" smtClean="0"/>
              <a:t> </a:t>
            </a:r>
            <a:endParaRPr lang="zh-TW" altLang="en-US" sz="2400" dirty="0"/>
          </a:p>
        </p:txBody>
      </p:sp>
      <p:cxnSp>
        <p:nvCxnSpPr>
          <p:cNvPr id="14" name="直線接點 13"/>
          <p:cNvCxnSpPr/>
          <p:nvPr/>
        </p:nvCxnSpPr>
        <p:spPr>
          <a:xfrm>
            <a:off x="467544" y="4509120"/>
            <a:ext cx="74888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411760" y="4869160"/>
            <a:ext cx="288032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3059832" y="4869160"/>
            <a:ext cx="288032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7" name="直線接點 16"/>
          <p:cNvCxnSpPr/>
          <p:nvPr/>
        </p:nvCxnSpPr>
        <p:spPr>
          <a:xfrm flipV="1">
            <a:off x="1691680" y="4509121"/>
            <a:ext cx="0" cy="19442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779912" y="4869160"/>
            <a:ext cx="288032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 25"/>
          <p:cNvSpPr/>
          <p:nvPr/>
        </p:nvSpPr>
        <p:spPr>
          <a:xfrm>
            <a:off x="4355976" y="4869160"/>
            <a:ext cx="288032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5004048" y="4869160"/>
            <a:ext cx="288032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文字方塊 27"/>
          <p:cNvSpPr txBox="1"/>
          <p:nvPr/>
        </p:nvSpPr>
        <p:spPr>
          <a:xfrm>
            <a:off x="611560" y="5978897"/>
            <a:ext cx="999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/>
              <a:t>策略</a:t>
            </a:r>
            <a:r>
              <a:rPr lang="en-US" altLang="zh-TW" sz="2400" dirty="0" smtClean="0"/>
              <a:t>3</a:t>
            </a:r>
            <a:endParaRPr lang="zh-TW" altLang="en-US" sz="2400" dirty="0"/>
          </a:p>
        </p:txBody>
      </p:sp>
      <p:sp>
        <p:nvSpPr>
          <p:cNvPr id="29" name="文字方塊 28"/>
          <p:cNvSpPr txBox="1"/>
          <p:nvPr/>
        </p:nvSpPr>
        <p:spPr>
          <a:xfrm>
            <a:off x="467544" y="3183359"/>
            <a:ext cx="3108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 smtClean="0"/>
              <a:t>假設</a:t>
            </a:r>
            <a:r>
              <a:rPr lang="en-US" altLang="zh-TW" sz="2400" dirty="0" smtClean="0"/>
              <a:t>W’ = </a:t>
            </a:r>
            <a:r>
              <a:rPr lang="en-US" altLang="zh-TW" sz="2400" dirty="0" smtClean="0"/>
              <a:t>10</a:t>
            </a:r>
            <a:r>
              <a:rPr lang="zh-TW" altLang="en-US" sz="2400" dirty="0" smtClean="0"/>
              <a:t>   </a:t>
            </a:r>
            <a:r>
              <a:rPr lang="en-US" altLang="zh-TW" sz="2400" dirty="0" smtClean="0"/>
              <a:t>,</a:t>
            </a:r>
            <a:r>
              <a:rPr lang="zh-TW" altLang="en-US" sz="2400" dirty="0" smtClean="0"/>
              <a:t>   </a:t>
            </a:r>
            <a:r>
              <a:rPr lang="en-US" altLang="zh-TW" sz="2400" b="1" dirty="0" smtClean="0">
                <a:latin typeface="Gigi" pitchFamily="82" charset="0"/>
              </a:rPr>
              <a:t>l</a:t>
            </a:r>
            <a:r>
              <a:rPr lang="en-US" altLang="zh-TW" sz="2400" dirty="0" smtClean="0">
                <a:latin typeface="Gigi" pitchFamily="82" charset="0"/>
              </a:rPr>
              <a:t> </a:t>
            </a:r>
            <a:r>
              <a:rPr lang="en-US" altLang="zh-TW" sz="2400" dirty="0" smtClean="0"/>
              <a:t>= 3</a:t>
            </a:r>
            <a:endParaRPr lang="zh-TW" altLang="en-US" sz="2400" dirty="0"/>
          </a:p>
        </p:txBody>
      </p:sp>
      <p:sp>
        <p:nvSpPr>
          <p:cNvPr id="30" name="矩形 29"/>
          <p:cNvSpPr/>
          <p:nvPr/>
        </p:nvSpPr>
        <p:spPr>
          <a:xfrm>
            <a:off x="3059832" y="4869160"/>
            <a:ext cx="28803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矩形 30"/>
          <p:cNvSpPr/>
          <p:nvPr/>
        </p:nvSpPr>
        <p:spPr>
          <a:xfrm>
            <a:off x="4355976" y="4869160"/>
            <a:ext cx="28803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文字方塊 31"/>
          <p:cNvSpPr txBox="1"/>
          <p:nvPr/>
        </p:nvSpPr>
        <p:spPr>
          <a:xfrm>
            <a:off x="1763688" y="5949280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/>
              <a:t>8</a:t>
            </a:r>
            <a:r>
              <a:rPr lang="zh-TW" altLang="en-US" sz="2400" dirty="0" smtClean="0"/>
              <a:t>             </a:t>
            </a:r>
            <a:r>
              <a:rPr lang="en-US" altLang="zh-TW" sz="2400" dirty="0" smtClean="0"/>
              <a:t>7</a:t>
            </a:r>
            <a:r>
              <a:rPr lang="zh-TW" altLang="en-US" sz="2400" dirty="0" smtClean="0"/>
              <a:t>              </a:t>
            </a:r>
            <a:r>
              <a:rPr lang="en-US" altLang="zh-TW" sz="2400" dirty="0" smtClean="0"/>
              <a:t>6</a:t>
            </a:r>
            <a:r>
              <a:rPr lang="zh-TW" altLang="en-US" sz="2400" dirty="0" smtClean="0"/>
              <a:t>             </a:t>
            </a:r>
            <a:r>
              <a:rPr lang="en-US" altLang="zh-TW" sz="2400" dirty="0" smtClean="0"/>
              <a:t>.…………………</a:t>
            </a:r>
            <a:endParaRPr lang="zh-TW" altLang="en-US" sz="2400" dirty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67544" y="1484784"/>
          <a:ext cx="7920037" cy="1200150"/>
        </p:xfrm>
        <a:graphic>
          <a:graphicData uri="http://schemas.openxmlformats.org/presentationml/2006/ole">
            <p:oleObj spid="_x0000_s28674" name="方程式" r:id="rId4" imgW="3492500" imgH="533400" progId="Equation.3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4283968" y="4653136"/>
            <a:ext cx="432048" cy="1728192"/>
          </a:xfrm>
          <a:prstGeom prst="rect">
            <a:avLst/>
          </a:prstGeom>
          <a:noFill/>
          <a:ln>
            <a:solidFill>
              <a:srgbClr val="09E50E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弧形 32"/>
          <p:cNvSpPr/>
          <p:nvPr/>
        </p:nvSpPr>
        <p:spPr>
          <a:xfrm rot="13379314">
            <a:off x="2243666" y="4733765"/>
            <a:ext cx="1152128" cy="1224136"/>
          </a:xfrm>
          <a:prstGeom prst="arc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弧形 33"/>
          <p:cNvSpPr/>
          <p:nvPr/>
        </p:nvSpPr>
        <p:spPr>
          <a:xfrm rot="8220686" flipH="1">
            <a:off x="2365123" y="4737565"/>
            <a:ext cx="1152128" cy="1224136"/>
          </a:xfrm>
          <a:prstGeom prst="arc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文字方塊 34"/>
          <p:cNvSpPr txBox="1"/>
          <p:nvPr/>
        </p:nvSpPr>
        <p:spPr>
          <a:xfrm>
            <a:off x="1907704" y="5157192"/>
            <a:ext cx="576000" cy="324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max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3275856" y="5157192"/>
            <a:ext cx="576000" cy="324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max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63688" y="4653136"/>
            <a:ext cx="432048" cy="1728192"/>
          </a:xfrm>
          <a:prstGeom prst="rect">
            <a:avLst/>
          </a:prstGeom>
          <a:noFill/>
          <a:ln>
            <a:solidFill>
              <a:srgbClr val="09E50E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矩形 37"/>
          <p:cNvSpPr/>
          <p:nvPr/>
        </p:nvSpPr>
        <p:spPr>
          <a:xfrm>
            <a:off x="2987824" y="4653136"/>
            <a:ext cx="432048" cy="1728192"/>
          </a:xfrm>
          <a:prstGeom prst="rect">
            <a:avLst/>
          </a:prstGeom>
          <a:noFill/>
          <a:ln>
            <a:solidFill>
              <a:srgbClr val="09E50E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/>
      <p:bldP spid="22" grpId="0" animBg="1"/>
      <p:bldP spid="33" grpId="0" animBg="1"/>
      <p:bldP spid="33" grpId="1" animBg="1"/>
      <p:bldP spid="34" grpId="0" animBg="1"/>
      <p:bldP spid="34" grpId="2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576"/>
          </a:xfrm>
        </p:spPr>
        <p:txBody>
          <a:bodyPr>
            <a:normAutofit/>
          </a:bodyPr>
          <a:lstStyle/>
          <a:p>
            <a:r>
              <a:rPr lang="zh-TW" altLang="en-US" sz="2400" dirty="0" smtClean="0"/>
              <a:t>證明</a:t>
            </a:r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r>
              <a:rPr lang="zh-TW" altLang="zh-TW" sz="2400" dirty="0" smtClean="0"/>
              <a:t>由以上得證，最適的</a:t>
            </a:r>
            <a:r>
              <a:rPr lang="en-US" altLang="zh-TW" sz="2400" dirty="0" smtClean="0"/>
              <a:t>Warp</a:t>
            </a:r>
            <a:r>
              <a:rPr lang="zh-TW" altLang="zh-TW" sz="2400" dirty="0" smtClean="0"/>
              <a:t>上限為</a:t>
            </a:r>
            <a:r>
              <a:rPr lang="en-US" altLang="zh-TW" sz="2400" dirty="0" smtClean="0"/>
              <a:t>W</a:t>
            </a:r>
            <a:r>
              <a:rPr lang="zh-TW" altLang="zh-TW" sz="2400" dirty="0" smtClean="0"/>
              <a:t>，有</a:t>
            </a:r>
            <a:r>
              <a:rPr lang="en-US" altLang="zh-TW" sz="2400" dirty="0" smtClean="0"/>
              <a:t>k</a:t>
            </a:r>
            <a:r>
              <a:rPr lang="zh-TW" altLang="zh-TW" sz="2400" dirty="0" smtClean="0"/>
              <a:t>個交易策略</a:t>
            </a:r>
            <a:r>
              <a:rPr lang="en-US" altLang="zh-TW" sz="2400" dirty="0" smtClean="0"/>
              <a:t>Optimal latency time</a:t>
            </a:r>
            <a:r>
              <a:rPr lang="zh-TW" altLang="zh-TW" sz="2400" dirty="0" smtClean="0"/>
              <a:t>為</a:t>
            </a:r>
            <a:endParaRPr lang="zh-TW" altLang="en-US" sz="2400" b="1" dirty="0"/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/>
              <a:t>如何找到最適分配</a:t>
            </a:r>
            <a:endParaRPr lang="zh-TW" altLang="en-US" sz="3600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891485" y="1628800"/>
          <a:ext cx="5552723" cy="2952328"/>
        </p:xfrm>
        <a:graphic>
          <a:graphicData uri="http://schemas.openxmlformats.org/presentationml/2006/ole">
            <p:oleObj spid="_x0000_s24577" name="方程式" r:id="rId4" imgW="2705100" imgH="1435100" progId="Equation.3">
              <p:embed/>
            </p:oleObj>
          </a:graphicData>
        </a:graphic>
      </p:graphicFrame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1475656" y="5589240"/>
          <a:ext cx="6401479" cy="980728"/>
        </p:xfrm>
        <a:graphic>
          <a:graphicData uri="http://schemas.openxmlformats.org/presentationml/2006/ole">
            <p:oleObj spid="_x0000_s24579" name="方程式" r:id="rId5" imgW="3454400" imgH="533400" progId="Equation.3">
              <p:embed/>
            </p:oleObj>
          </a:graphicData>
        </a:graphic>
      </p:graphicFrame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548" t="50812" r="38296" b="27532"/>
          <a:stretch>
            <a:fillRect/>
          </a:stretch>
        </p:blipFill>
        <p:spPr bwMode="auto">
          <a:xfrm>
            <a:off x="5868144" y="1124744"/>
            <a:ext cx="3275856" cy="18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dirty="0" smtClean="0"/>
              <a:t>Set [19]</a:t>
            </a:r>
            <a:r>
              <a:rPr lang="zh-TW" altLang="en-US" sz="2400" dirty="0" smtClean="0"/>
              <a:t>：</a:t>
            </a:r>
            <a:r>
              <a:rPr lang="en-US" altLang="zh-TW" sz="2400" dirty="0" smtClean="0"/>
              <a:t>Convexity</a:t>
            </a:r>
            <a:r>
              <a:rPr lang="zh-TW" altLang="en-US" sz="2400" dirty="0" smtClean="0"/>
              <a:t>的最佳</a:t>
            </a:r>
            <a:r>
              <a:rPr lang="en-US" altLang="zh-TW" sz="2400" dirty="0" smtClean="0"/>
              <a:t>Warp</a:t>
            </a:r>
            <a:r>
              <a:rPr lang="zh-TW" altLang="en-US" sz="2400" dirty="0" smtClean="0"/>
              <a:t>數量</a:t>
            </a:r>
            <a:endParaRPr lang="en-US" altLang="zh-TW" sz="2400" dirty="0" smtClean="0"/>
          </a:p>
          <a:p>
            <a:pPr>
              <a:lnSpc>
                <a:spcPct val="150000"/>
              </a:lnSpc>
            </a:pPr>
            <a:r>
              <a:rPr lang="en-US" altLang="zh-TW" sz="2400" dirty="0" smtClean="0"/>
              <a:t>Set [20]</a:t>
            </a:r>
            <a:r>
              <a:rPr lang="zh-TW" altLang="en-US" sz="2400" dirty="0" smtClean="0"/>
              <a:t>：</a:t>
            </a:r>
            <a:r>
              <a:rPr lang="en-US" altLang="zh-TW" sz="2400" dirty="0" smtClean="0"/>
              <a:t>put-call parity</a:t>
            </a:r>
            <a:r>
              <a:rPr lang="zh-TW" altLang="en-US" sz="2400" dirty="0" smtClean="0"/>
              <a:t>的最佳</a:t>
            </a:r>
            <a:r>
              <a:rPr lang="en-US" altLang="zh-TW" sz="2400" dirty="0" smtClean="0"/>
              <a:t>Warp</a:t>
            </a:r>
            <a:r>
              <a:rPr lang="zh-TW" altLang="en-US" sz="2400" dirty="0" smtClean="0"/>
              <a:t>數量</a:t>
            </a:r>
            <a:endParaRPr lang="en-US" altLang="zh-TW" sz="2400" dirty="0" smtClean="0"/>
          </a:p>
          <a:p>
            <a:pPr>
              <a:lnSpc>
                <a:spcPct val="150000"/>
              </a:lnSpc>
            </a:pPr>
            <a:r>
              <a:rPr lang="en-US" altLang="zh-TW" sz="2400" dirty="0" smtClean="0"/>
              <a:t>Set [21]</a:t>
            </a:r>
            <a:r>
              <a:rPr lang="zh-TW" altLang="en-US" sz="2400" dirty="0" smtClean="0"/>
              <a:t>：</a:t>
            </a:r>
            <a:r>
              <a:rPr lang="en-US" altLang="zh-TW" sz="2400" dirty="0" smtClean="0"/>
              <a:t>box strategy</a:t>
            </a:r>
            <a:r>
              <a:rPr lang="zh-TW" altLang="en-US" sz="2400" dirty="0" smtClean="0"/>
              <a:t>的最佳</a:t>
            </a:r>
            <a:r>
              <a:rPr lang="en-US" altLang="zh-TW" sz="2400" dirty="0" smtClean="0"/>
              <a:t>Warp</a:t>
            </a:r>
            <a:r>
              <a:rPr lang="zh-TW" altLang="en-US" sz="2400" dirty="0" smtClean="0"/>
              <a:t>數量</a:t>
            </a:r>
            <a:endParaRPr lang="en-US" altLang="zh-TW" sz="2400" dirty="0" smtClean="0"/>
          </a:p>
          <a:p>
            <a:pPr>
              <a:lnSpc>
                <a:spcPct val="150000"/>
              </a:lnSpc>
            </a:pPr>
            <a:r>
              <a:rPr lang="en-US" altLang="zh-TW" sz="2400" dirty="0" smtClean="0"/>
              <a:t>Set [22]</a:t>
            </a:r>
            <a:r>
              <a:rPr lang="zh-TW" altLang="en-US" sz="2400" dirty="0" smtClean="0"/>
              <a:t>：</a:t>
            </a:r>
            <a:r>
              <a:rPr lang="en-US" altLang="zh-TW" sz="2400" dirty="0" smtClean="0"/>
              <a:t>bull strategy</a:t>
            </a:r>
            <a:r>
              <a:rPr lang="zh-TW" altLang="en-US" sz="2400" dirty="0" smtClean="0"/>
              <a:t>的最佳</a:t>
            </a:r>
            <a:r>
              <a:rPr lang="en-US" altLang="zh-TW" sz="2400" dirty="0" smtClean="0"/>
              <a:t>Warp</a:t>
            </a:r>
            <a:r>
              <a:rPr lang="zh-TW" altLang="en-US" sz="2400" dirty="0" smtClean="0"/>
              <a:t>數量</a:t>
            </a:r>
            <a:endParaRPr lang="en-US" altLang="zh-TW" sz="2400" dirty="0" smtClean="0"/>
          </a:p>
          <a:p>
            <a:pPr>
              <a:lnSpc>
                <a:spcPct val="150000"/>
              </a:lnSpc>
            </a:pPr>
            <a:r>
              <a:rPr lang="en-US" altLang="zh-TW" sz="2400" dirty="0" smtClean="0"/>
              <a:t>Set [23]</a:t>
            </a:r>
            <a:r>
              <a:rPr lang="zh-TW" altLang="en-US" sz="2400" dirty="0" smtClean="0"/>
              <a:t>：</a:t>
            </a:r>
            <a:r>
              <a:rPr lang="en-US" altLang="zh-TW" sz="2400" dirty="0" smtClean="0"/>
              <a:t>bear strategy</a:t>
            </a:r>
            <a:r>
              <a:rPr lang="zh-TW" altLang="en-US" sz="2400" dirty="0" smtClean="0"/>
              <a:t>的最佳</a:t>
            </a:r>
            <a:r>
              <a:rPr lang="en-US" altLang="zh-TW" sz="2400" dirty="0" smtClean="0"/>
              <a:t>Warp</a:t>
            </a:r>
            <a:r>
              <a:rPr lang="zh-TW" altLang="en-US" sz="2400" dirty="0" smtClean="0"/>
              <a:t>數量</a:t>
            </a:r>
            <a:endParaRPr lang="en-US" altLang="zh-TW" sz="2400" dirty="0" smtClean="0"/>
          </a:p>
          <a:p>
            <a:pPr>
              <a:lnSpc>
                <a:spcPct val="150000"/>
              </a:lnSpc>
            </a:pPr>
            <a:endParaRPr lang="en-US" altLang="zh-TW" sz="2400" dirty="0" smtClean="0"/>
          </a:p>
          <a:p>
            <a:pPr>
              <a:lnSpc>
                <a:spcPct val="150000"/>
              </a:lnSpc>
            </a:pPr>
            <a:r>
              <a:rPr lang="zh-TW" altLang="en-US" sz="2400" dirty="0" smtClean="0"/>
              <a:t>得到</a:t>
            </a:r>
            <a:r>
              <a:rPr lang="en-US" altLang="zh-TW" sz="2400" dirty="0" smtClean="0"/>
              <a:t>Warp</a:t>
            </a:r>
            <a:r>
              <a:rPr lang="zh-TW" altLang="en-US" sz="2400" dirty="0" smtClean="0"/>
              <a:t>數之後就可以計算位置</a:t>
            </a:r>
          </a:p>
          <a:p>
            <a:pPr>
              <a:lnSpc>
                <a:spcPct val="150000"/>
              </a:lnSpc>
            </a:pPr>
            <a:endParaRPr lang="zh-TW" altLang="en-US" sz="2400" dirty="0" smtClean="0"/>
          </a:p>
          <a:p>
            <a:pPr>
              <a:lnSpc>
                <a:spcPct val="150000"/>
              </a:lnSpc>
            </a:pPr>
            <a:endParaRPr lang="zh-TW" altLang="en-US" sz="2400" dirty="0"/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/>
              <a:t>Dynamic Programming </a:t>
            </a:r>
            <a:r>
              <a:rPr lang="zh-TW" altLang="en-US" sz="3600" dirty="0" smtClean="0"/>
              <a:t>套利開始</a:t>
            </a:r>
            <a:endParaRPr lang="zh-TW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Thank you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/>
              <a:t>前情提要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Set[8]</a:t>
            </a:r>
            <a:r>
              <a:rPr lang="zh-TW" altLang="en-US" sz="2400" dirty="0" smtClean="0"/>
              <a:t>：</a:t>
            </a:r>
            <a:r>
              <a:rPr lang="en-US" altLang="zh-TW" sz="2400" dirty="0" smtClean="0"/>
              <a:t>Convexity</a:t>
            </a:r>
            <a:r>
              <a:rPr lang="zh-TW" altLang="zh-TW" sz="2400" dirty="0" smtClean="0"/>
              <a:t>計算量</a:t>
            </a:r>
            <a:r>
              <a:rPr lang="en-US" altLang="zh-TW" sz="2400" dirty="0" smtClean="0"/>
              <a:t>(per month)</a:t>
            </a:r>
            <a:endParaRPr lang="zh-TW" altLang="zh-TW" sz="2400" dirty="0" smtClean="0"/>
          </a:p>
          <a:p>
            <a:r>
              <a:rPr lang="en-US" altLang="zh-TW" sz="2400" dirty="0" smtClean="0"/>
              <a:t>Set[9]</a:t>
            </a:r>
            <a:r>
              <a:rPr lang="zh-TW" altLang="en-US" sz="2400" dirty="0" smtClean="0"/>
              <a:t>： </a:t>
            </a:r>
            <a:r>
              <a:rPr lang="en-US" altLang="zh-TW" sz="2400" dirty="0" smtClean="0"/>
              <a:t>Parity</a:t>
            </a:r>
            <a:r>
              <a:rPr lang="zh-TW" altLang="zh-TW" sz="2400" dirty="0" smtClean="0"/>
              <a:t>計算量</a:t>
            </a:r>
            <a:r>
              <a:rPr lang="en-US" altLang="zh-TW" sz="2400" dirty="0" smtClean="0"/>
              <a:t>(per month)</a:t>
            </a:r>
            <a:endParaRPr lang="zh-TW" altLang="zh-TW" sz="2400" dirty="0" smtClean="0"/>
          </a:p>
          <a:p>
            <a:r>
              <a:rPr lang="en-US" altLang="zh-TW" sz="2400" dirty="0" smtClean="0"/>
              <a:t>Set[10]</a:t>
            </a:r>
            <a:r>
              <a:rPr lang="zh-TW" altLang="en-US" sz="2400" dirty="0" smtClean="0"/>
              <a:t>： </a:t>
            </a:r>
            <a:r>
              <a:rPr lang="en-US" altLang="zh-TW" sz="2400" dirty="0" smtClean="0"/>
              <a:t>Box</a:t>
            </a:r>
            <a:r>
              <a:rPr lang="zh-TW" altLang="zh-TW" sz="2400" dirty="0" smtClean="0"/>
              <a:t>計算量</a:t>
            </a:r>
            <a:r>
              <a:rPr lang="en-US" altLang="zh-TW" sz="2400" dirty="0" smtClean="0"/>
              <a:t>(per month)</a:t>
            </a:r>
            <a:endParaRPr lang="zh-TW" altLang="zh-TW" sz="2400" dirty="0" smtClean="0"/>
          </a:p>
          <a:p>
            <a:r>
              <a:rPr lang="en-US" altLang="zh-TW" sz="2400" dirty="0" smtClean="0"/>
              <a:t>Set[11]</a:t>
            </a:r>
            <a:r>
              <a:rPr lang="zh-TW" altLang="en-US" sz="2400" dirty="0" smtClean="0"/>
              <a:t>：</a:t>
            </a:r>
            <a:r>
              <a:rPr lang="en-US" altLang="zh-TW" sz="2400" dirty="0" smtClean="0"/>
              <a:t>Bull</a:t>
            </a:r>
            <a:r>
              <a:rPr lang="zh-TW" altLang="zh-TW" sz="2400" dirty="0" smtClean="0"/>
              <a:t>計算量</a:t>
            </a:r>
            <a:r>
              <a:rPr lang="en-US" altLang="zh-TW" sz="2400" dirty="0" smtClean="0"/>
              <a:t>(per month)</a:t>
            </a:r>
            <a:endParaRPr lang="zh-TW" altLang="zh-TW" sz="2400" dirty="0" smtClean="0"/>
          </a:p>
          <a:p>
            <a:r>
              <a:rPr lang="en-US" altLang="zh-TW" sz="2400" dirty="0" smtClean="0"/>
              <a:t>Set[12]</a:t>
            </a:r>
            <a:r>
              <a:rPr lang="zh-TW" altLang="en-US" sz="2400" dirty="0" smtClean="0"/>
              <a:t>： </a:t>
            </a:r>
            <a:r>
              <a:rPr lang="en-US" altLang="zh-TW" sz="2400" dirty="0" smtClean="0"/>
              <a:t>Bear</a:t>
            </a:r>
            <a:r>
              <a:rPr lang="zh-TW" altLang="zh-TW" sz="2400" dirty="0" smtClean="0"/>
              <a:t>計算量</a:t>
            </a:r>
            <a:r>
              <a:rPr lang="en-US" altLang="zh-TW" sz="2400" dirty="0" smtClean="0"/>
              <a:t>(per month)</a:t>
            </a:r>
          </a:p>
          <a:p>
            <a:endParaRPr lang="en-US" altLang="zh-TW" sz="2400" dirty="0" smtClean="0"/>
          </a:p>
          <a:p>
            <a:r>
              <a:rPr lang="zh-TW" altLang="en-US" sz="2400" dirty="0" smtClean="0">
                <a:solidFill>
                  <a:srgbClr val="FF0000"/>
                </a:solidFill>
              </a:rPr>
              <a:t>在</a:t>
            </a:r>
            <a:r>
              <a:rPr lang="en-US" altLang="zh-TW" sz="2400" dirty="0" smtClean="0">
                <a:solidFill>
                  <a:srgbClr val="FF0000"/>
                </a:solidFill>
              </a:rPr>
              <a:t>CUDA</a:t>
            </a:r>
            <a:r>
              <a:rPr lang="zh-TW" altLang="en-US" sz="2400" dirty="0" smtClean="0">
                <a:solidFill>
                  <a:srgbClr val="FF0000"/>
                </a:solidFill>
              </a:rPr>
              <a:t>中如何分配工作量</a:t>
            </a:r>
            <a:endParaRPr lang="zh-TW" altLang="zh-TW" sz="2400" dirty="0" smtClean="0">
              <a:solidFill>
                <a:srgbClr val="FF0000"/>
              </a:solidFill>
            </a:endParaRPr>
          </a:p>
          <a:p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7800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TW" altLang="zh-TW" sz="2400" dirty="0" smtClean="0"/>
              <a:t>因為在</a:t>
            </a:r>
            <a:r>
              <a:rPr lang="en-US" altLang="zh-TW" sz="2400" dirty="0" smtClean="0"/>
              <a:t>CUDA</a:t>
            </a:r>
            <a:r>
              <a:rPr lang="zh-TW" altLang="zh-TW" sz="2400" dirty="0" smtClean="0"/>
              <a:t>中，實際執行上，是以一個</a:t>
            </a:r>
            <a:r>
              <a:rPr lang="en-US" altLang="zh-TW" sz="2400" dirty="0" smtClean="0">
                <a:solidFill>
                  <a:srgbClr val="FF0000"/>
                </a:solidFill>
              </a:rPr>
              <a:t>Warp</a:t>
            </a:r>
            <a:r>
              <a:rPr lang="zh-TW" altLang="zh-TW" sz="2400" dirty="0" smtClean="0"/>
              <a:t>作為類似計算機中的</a:t>
            </a:r>
            <a:r>
              <a:rPr lang="en-US" altLang="zh-TW" sz="2400" dirty="0" smtClean="0"/>
              <a:t>CPU</a:t>
            </a:r>
            <a:r>
              <a:rPr lang="zh-TW" altLang="zh-TW" sz="2400" dirty="0" smtClean="0"/>
              <a:t>的概念，一個</a:t>
            </a:r>
            <a:r>
              <a:rPr lang="en-US" altLang="zh-TW" sz="2400" dirty="0" smtClean="0"/>
              <a:t>Warp</a:t>
            </a:r>
            <a:r>
              <a:rPr lang="zh-TW" altLang="zh-TW" sz="2400" dirty="0" smtClean="0"/>
              <a:t>可以像一個</a:t>
            </a:r>
            <a:r>
              <a:rPr lang="en-US" altLang="zh-TW" sz="2400" dirty="0" smtClean="0"/>
              <a:t>Group</a:t>
            </a:r>
            <a:r>
              <a:rPr lang="zh-TW" altLang="zh-TW" sz="2400" dirty="0" smtClean="0"/>
              <a:t>一樣，一次可以執行</a:t>
            </a:r>
            <a:r>
              <a:rPr lang="en-US" altLang="zh-TW" sz="2400" dirty="0" smtClean="0"/>
              <a:t>128</a:t>
            </a:r>
            <a:r>
              <a:rPr lang="zh-TW" altLang="zh-TW" sz="2400" dirty="0" smtClean="0"/>
              <a:t>個</a:t>
            </a:r>
            <a:r>
              <a:rPr lang="en-US" altLang="zh-TW" sz="2400" dirty="0" smtClean="0"/>
              <a:t>Threads</a:t>
            </a:r>
            <a:endParaRPr lang="en-US" altLang="zh-TW" sz="2400" dirty="0" smtClean="0"/>
          </a:p>
          <a:p>
            <a:endParaRPr lang="en-US" altLang="zh-TW" sz="2400" dirty="0" smtClean="0"/>
          </a:p>
          <a:p>
            <a:r>
              <a:rPr lang="zh-TW" altLang="en-US" sz="2400" dirty="0" smtClean="0"/>
              <a:t>但若</a:t>
            </a:r>
            <a:r>
              <a:rPr lang="zh-TW" altLang="zh-TW" sz="2400" dirty="0" smtClean="0"/>
              <a:t>在</a:t>
            </a:r>
            <a:r>
              <a:rPr lang="zh-TW" altLang="zh-TW" sz="2400" dirty="0" smtClean="0"/>
              <a:t>同一個</a:t>
            </a:r>
            <a:r>
              <a:rPr lang="en-US" altLang="zh-TW" sz="2400" dirty="0" smtClean="0"/>
              <a:t>Block</a:t>
            </a:r>
            <a:r>
              <a:rPr lang="zh-TW" altLang="zh-TW" sz="2400" dirty="0" smtClean="0"/>
              <a:t>之中，作不同工作量之間的平行</a:t>
            </a:r>
            <a:r>
              <a:rPr lang="zh-TW" altLang="zh-TW" sz="2400" dirty="0" smtClean="0"/>
              <a:t>，會</a:t>
            </a:r>
            <a:r>
              <a:rPr lang="zh-TW" altLang="zh-TW" sz="2400" dirty="0" smtClean="0"/>
              <a:t>因為有些</a:t>
            </a:r>
            <a:r>
              <a:rPr lang="en-US" altLang="zh-TW" sz="2400" dirty="0" smtClean="0"/>
              <a:t>Thread</a:t>
            </a:r>
            <a:r>
              <a:rPr lang="zh-TW" altLang="zh-TW" sz="2400" dirty="0" smtClean="0"/>
              <a:t>的計算量被浪費緣故，而導致一些計算資源的</a:t>
            </a:r>
            <a:r>
              <a:rPr lang="zh-TW" altLang="zh-TW" sz="2400" dirty="0" smtClean="0"/>
              <a:t>浪費</a:t>
            </a:r>
            <a:endParaRPr lang="zh-TW" altLang="zh-TW" sz="2400" dirty="0"/>
          </a:p>
          <a:p>
            <a:pPr>
              <a:buNone/>
            </a:pPr>
            <a:endParaRPr lang="en-US" altLang="zh-TW" sz="2400" dirty="0" smtClean="0"/>
          </a:p>
          <a:p>
            <a:r>
              <a:rPr lang="zh-TW" altLang="zh-TW" sz="2400" dirty="0" smtClean="0"/>
              <a:t>把工作量不同用</a:t>
            </a:r>
            <a:r>
              <a:rPr lang="en-US" altLang="zh-TW" sz="2400" dirty="0" smtClean="0"/>
              <a:t>Block</a:t>
            </a:r>
            <a:r>
              <a:rPr lang="zh-TW" altLang="zh-TW" sz="2400" dirty="0" smtClean="0"/>
              <a:t>來作區分，使得每個</a:t>
            </a:r>
            <a:r>
              <a:rPr lang="en-US" altLang="zh-TW" sz="2400" dirty="0" smtClean="0"/>
              <a:t>Block</a:t>
            </a:r>
            <a:r>
              <a:rPr lang="zh-TW" altLang="zh-TW" sz="2400" dirty="0" smtClean="0"/>
              <a:t>之間的</a:t>
            </a:r>
            <a:r>
              <a:rPr lang="en-US" altLang="zh-TW" sz="2400" dirty="0" smtClean="0"/>
              <a:t>Threads</a:t>
            </a:r>
            <a:r>
              <a:rPr lang="zh-TW" altLang="zh-TW" sz="2400" dirty="0" smtClean="0"/>
              <a:t>作</a:t>
            </a:r>
            <a:r>
              <a:rPr lang="en-US" altLang="zh-TW" sz="2400" dirty="0" smtClean="0"/>
              <a:t>Load Balance</a:t>
            </a:r>
            <a:r>
              <a:rPr lang="zh-TW" altLang="zh-TW" sz="2400" dirty="0" smtClean="0"/>
              <a:t>的話，我們就可以得出所需要的</a:t>
            </a:r>
            <a:r>
              <a:rPr lang="en-US" altLang="zh-TW" sz="2400" dirty="0" smtClean="0"/>
              <a:t>latency time</a:t>
            </a:r>
            <a:r>
              <a:rPr lang="zh-TW" altLang="zh-TW" sz="2400" dirty="0" smtClean="0"/>
              <a:t>就是分別各個</a:t>
            </a:r>
            <a:r>
              <a:rPr lang="en-US" altLang="zh-TW" sz="2400" dirty="0" smtClean="0"/>
              <a:t>Block</a:t>
            </a:r>
            <a:r>
              <a:rPr lang="zh-TW" altLang="zh-TW" sz="2400" dirty="0" smtClean="0"/>
              <a:t>之中所耗費最多的</a:t>
            </a:r>
            <a:r>
              <a:rPr lang="en-US" altLang="zh-TW" sz="2400" dirty="0" smtClean="0"/>
              <a:t>latency time</a:t>
            </a:r>
          </a:p>
          <a:p>
            <a:pPr>
              <a:buNone/>
            </a:pPr>
            <a:endParaRPr lang="zh-TW" altLang="zh-TW" sz="2400" dirty="0"/>
          </a:p>
          <a:p>
            <a:r>
              <a:rPr lang="zh-TW" altLang="zh-TW" sz="2400" dirty="0"/>
              <a:t>有了這個特性之後，就可以利用</a:t>
            </a:r>
            <a:r>
              <a:rPr lang="en-US" altLang="zh-TW" sz="2400" dirty="0"/>
              <a:t>Block</a:t>
            </a:r>
            <a:r>
              <a:rPr lang="zh-TW" altLang="zh-TW" sz="2400" dirty="0"/>
              <a:t>之間作</a:t>
            </a:r>
            <a:r>
              <a:rPr lang="en-US" altLang="zh-TW" sz="2400" dirty="0" smtClean="0"/>
              <a:t>Dynamic</a:t>
            </a:r>
            <a:r>
              <a:rPr lang="zh-TW" altLang="en-US" sz="2400" dirty="0" smtClean="0"/>
              <a:t> </a:t>
            </a:r>
            <a:r>
              <a:rPr lang="en-US" altLang="zh-TW" sz="2400" dirty="0" smtClean="0"/>
              <a:t>Programming</a:t>
            </a:r>
            <a:endParaRPr lang="zh-TW" altLang="zh-TW" sz="2400" dirty="0"/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/>
              <a:t>Dynamic Programming</a:t>
            </a:r>
            <a:endParaRPr lang="zh-TW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5842" name="Picture 2" descr="http://www2.engr.arizona.edu/~yangsong/gpu2.png"/>
          <p:cNvPicPr>
            <a:picLocks noChangeAspect="1" noChangeArrowheads="1"/>
          </p:cNvPicPr>
          <p:nvPr/>
        </p:nvPicPr>
        <p:blipFill>
          <a:blip r:embed="rId2" cstate="print"/>
          <a:srcRect r="51910"/>
          <a:stretch>
            <a:fillRect/>
          </a:stretch>
        </p:blipFill>
        <p:spPr bwMode="auto">
          <a:xfrm>
            <a:off x="2051720" y="120155"/>
            <a:ext cx="5146580" cy="67378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269776"/>
            <a:ext cx="8686800" cy="1143000"/>
          </a:xfrm>
        </p:spPr>
        <p:txBody>
          <a:bodyPr>
            <a:noAutofit/>
          </a:bodyPr>
          <a:lstStyle/>
          <a:p>
            <a:r>
              <a:rPr lang="en-US" altLang="zh-TW" sz="3600" dirty="0"/>
              <a:t>Load Balance</a:t>
            </a:r>
            <a:r>
              <a:rPr lang="zh-TW" altLang="zh-TW" sz="3600" dirty="0"/>
              <a:t>和</a:t>
            </a:r>
            <a:r>
              <a:rPr lang="en-US" altLang="zh-TW" sz="3600" dirty="0"/>
              <a:t>Dynamic Programming</a:t>
            </a:r>
            <a:r>
              <a:rPr lang="zh-TW" altLang="zh-TW" sz="3600" dirty="0"/>
              <a:t>的差異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Load Balance</a:t>
            </a:r>
            <a:r>
              <a:rPr lang="zh-TW" altLang="en-US" sz="2400" dirty="0" smtClean="0"/>
              <a:t>著重</a:t>
            </a:r>
            <a:r>
              <a:rPr lang="zh-TW" altLang="zh-TW" sz="2400" dirty="0" smtClean="0"/>
              <a:t>每種策略都使用相同數量的計算單元</a:t>
            </a:r>
            <a:endParaRPr lang="en-US" altLang="zh-TW" sz="2400" dirty="0" smtClean="0"/>
          </a:p>
          <a:p>
            <a:r>
              <a:rPr lang="zh-TW" altLang="zh-TW" sz="2400" dirty="0" smtClean="0"/>
              <a:t>假設計算單元</a:t>
            </a:r>
            <a:r>
              <a:rPr lang="en-US" altLang="zh-TW" sz="2400" dirty="0" smtClean="0"/>
              <a:t>W = 10</a:t>
            </a:r>
            <a:r>
              <a:rPr lang="zh-TW" altLang="zh-TW" sz="2400" dirty="0" smtClean="0"/>
              <a:t>，有三種套利策略為</a:t>
            </a:r>
            <a:r>
              <a:rPr lang="en-US" altLang="zh-TW" sz="2400" dirty="0" smtClean="0"/>
              <a:t>s1</a:t>
            </a:r>
            <a:r>
              <a:rPr lang="zh-TW" altLang="zh-TW" sz="2400" dirty="0" smtClean="0"/>
              <a:t>、</a:t>
            </a:r>
            <a:r>
              <a:rPr lang="en-US" altLang="zh-TW" sz="2400" dirty="0" smtClean="0"/>
              <a:t>s2</a:t>
            </a:r>
            <a:r>
              <a:rPr lang="zh-TW" altLang="zh-TW" sz="2400" dirty="0" smtClean="0"/>
              <a:t>和</a:t>
            </a:r>
            <a:r>
              <a:rPr lang="en-US" altLang="zh-TW" sz="2400" dirty="0" smtClean="0"/>
              <a:t>s3</a:t>
            </a:r>
            <a:r>
              <a:rPr lang="zh-TW" altLang="zh-TW" sz="2400" dirty="0" smtClean="0"/>
              <a:t>，分別計算量</a:t>
            </a:r>
            <a:r>
              <a:rPr lang="en-US" altLang="zh-TW" sz="2400" dirty="0" smtClean="0"/>
              <a:t>20</a:t>
            </a:r>
            <a:r>
              <a:rPr lang="zh-TW" altLang="zh-TW" sz="2400" dirty="0" smtClean="0"/>
              <a:t>、</a:t>
            </a:r>
            <a:r>
              <a:rPr lang="en-US" altLang="zh-TW" sz="2400" dirty="0" smtClean="0"/>
              <a:t>5</a:t>
            </a:r>
            <a:r>
              <a:rPr lang="zh-TW" altLang="zh-TW" sz="2400" dirty="0" smtClean="0"/>
              <a:t>和</a:t>
            </a:r>
            <a:r>
              <a:rPr lang="en-US" altLang="zh-TW" sz="2400" dirty="0" smtClean="0"/>
              <a:t>10</a:t>
            </a:r>
            <a:r>
              <a:rPr lang="zh-TW" altLang="zh-TW" sz="2400" dirty="0" smtClean="0"/>
              <a:t>單元。 </a:t>
            </a:r>
            <a:endParaRPr lang="en-US" altLang="zh-TW" sz="2400" dirty="0" smtClean="0"/>
          </a:p>
        </p:txBody>
      </p:sp>
      <p:sp>
        <p:nvSpPr>
          <p:cNvPr id="5" name="矩形 4"/>
          <p:cNvSpPr/>
          <p:nvPr/>
        </p:nvSpPr>
        <p:spPr>
          <a:xfrm>
            <a:off x="3203848" y="6165304"/>
            <a:ext cx="2773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dirty="0" smtClean="0"/>
              <a:t>Load Balance</a:t>
            </a:r>
            <a:r>
              <a:rPr lang="zh-TW" altLang="zh-TW" sz="2400" dirty="0" smtClean="0"/>
              <a:t>分配圖</a:t>
            </a:r>
            <a:endParaRPr lang="zh-TW" altLang="en-US" sz="24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004392" y="3501008"/>
          <a:ext cx="6096000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</a:tblGrid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051720" y="4561964"/>
          <a:ext cx="1524000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4800"/>
                <a:gridCol w="304800"/>
                <a:gridCol w="304800"/>
                <a:gridCol w="304800"/>
                <a:gridCol w="304800"/>
              </a:tblGrid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051720" y="5498068"/>
          <a:ext cx="3048000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</a:tblGrid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1331640" y="3429000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s1</a:t>
            </a:r>
            <a:endParaRPr lang="zh-TW" altLang="en-US" sz="2800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1331640" y="4489956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s2</a:t>
            </a:r>
            <a:endParaRPr lang="zh-TW" altLang="en-US" sz="2800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1307976" y="5426060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s3</a:t>
            </a:r>
            <a:endParaRPr lang="zh-TW" altLang="en-US" sz="2800" dirty="0"/>
          </a:p>
        </p:txBody>
      </p:sp>
      <p:cxnSp>
        <p:nvCxnSpPr>
          <p:cNvPr id="17" name="直線接點 16"/>
          <p:cNvCxnSpPr/>
          <p:nvPr/>
        </p:nvCxnSpPr>
        <p:spPr>
          <a:xfrm>
            <a:off x="1979712" y="328498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 flipV="1">
            <a:off x="2627784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直線接點 22"/>
          <p:cNvCxnSpPr/>
          <p:nvPr/>
        </p:nvCxnSpPr>
        <p:spPr>
          <a:xfrm flipV="1">
            <a:off x="1979712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>
            <a:off x="2627784" y="328498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直線接點 26"/>
          <p:cNvCxnSpPr/>
          <p:nvPr/>
        </p:nvCxnSpPr>
        <p:spPr>
          <a:xfrm flipV="1">
            <a:off x="2627784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直線接點 27"/>
          <p:cNvCxnSpPr/>
          <p:nvPr/>
        </p:nvCxnSpPr>
        <p:spPr>
          <a:xfrm>
            <a:off x="3275856" y="328498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直線接點 29"/>
          <p:cNvCxnSpPr/>
          <p:nvPr/>
        </p:nvCxnSpPr>
        <p:spPr>
          <a:xfrm flipV="1">
            <a:off x="3203848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>
            <a:off x="3923928" y="328498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" name="直線接點 32"/>
          <p:cNvCxnSpPr/>
          <p:nvPr/>
        </p:nvCxnSpPr>
        <p:spPr>
          <a:xfrm flipV="1">
            <a:off x="3851920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直線接點 33"/>
          <p:cNvCxnSpPr/>
          <p:nvPr/>
        </p:nvCxnSpPr>
        <p:spPr>
          <a:xfrm>
            <a:off x="4572000" y="328498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直線接點 35"/>
          <p:cNvCxnSpPr/>
          <p:nvPr/>
        </p:nvCxnSpPr>
        <p:spPr>
          <a:xfrm flipV="1">
            <a:off x="4427984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>
            <a:off x="5220072" y="328498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" name="直線接點 38"/>
          <p:cNvCxnSpPr/>
          <p:nvPr/>
        </p:nvCxnSpPr>
        <p:spPr>
          <a:xfrm flipV="1">
            <a:off x="5076056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5868144" y="328498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" name="直線接點 40"/>
          <p:cNvCxnSpPr/>
          <p:nvPr/>
        </p:nvCxnSpPr>
        <p:spPr>
          <a:xfrm flipV="1">
            <a:off x="6876256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2" name="直線接點 41"/>
          <p:cNvCxnSpPr/>
          <p:nvPr/>
        </p:nvCxnSpPr>
        <p:spPr>
          <a:xfrm flipV="1">
            <a:off x="5652120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3" name="直線接點 42"/>
          <p:cNvCxnSpPr/>
          <p:nvPr/>
        </p:nvCxnSpPr>
        <p:spPr>
          <a:xfrm>
            <a:off x="6516216" y="328498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直線接點 44"/>
          <p:cNvCxnSpPr/>
          <p:nvPr/>
        </p:nvCxnSpPr>
        <p:spPr>
          <a:xfrm flipV="1">
            <a:off x="6300192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直線接點 45"/>
          <p:cNvCxnSpPr/>
          <p:nvPr/>
        </p:nvCxnSpPr>
        <p:spPr>
          <a:xfrm>
            <a:off x="7164288" y="3284984"/>
            <a:ext cx="9361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7" name="直線接點 46"/>
          <p:cNvCxnSpPr/>
          <p:nvPr/>
        </p:nvCxnSpPr>
        <p:spPr>
          <a:xfrm flipV="1">
            <a:off x="8100392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直線接點 47"/>
          <p:cNvCxnSpPr/>
          <p:nvPr/>
        </p:nvCxnSpPr>
        <p:spPr>
          <a:xfrm flipV="1">
            <a:off x="7452320" y="317699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直線接點 51"/>
          <p:cNvCxnSpPr/>
          <p:nvPr/>
        </p:nvCxnSpPr>
        <p:spPr>
          <a:xfrm>
            <a:off x="2051720" y="436510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3" name="直線接點 52"/>
          <p:cNvCxnSpPr/>
          <p:nvPr/>
        </p:nvCxnSpPr>
        <p:spPr>
          <a:xfrm flipV="1">
            <a:off x="2699792" y="425711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直線接點 53"/>
          <p:cNvCxnSpPr/>
          <p:nvPr/>
        </p:nvCxnSpPr>
        <p:spPr>
          <a:xfrm flipV="1">
            <a:off x="2051720" y="425711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5" name="直線接點 54"/>
          <p:cNvCxnSpPr/>
          <p:nvPr/>
        </p:nvCxnSpPr>
        <p:spPr>
          <a:xfrm>
            <a:off x="2699792" y="4365104"/>
            <a:ext cx="8640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6" name="直線接點 55"/>
          <p:cNvCxnSpPr/>
          <p:nvPr/>
        </p:nvCxnSpPr>
        <p:spPr>
          <a:xfrm flipV="1">
            <a:off x="2339752" y="425711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8" name="直線接點 57"/>
          <p:cNvCxnSpPr/>
          <p:nvPr/>
        </p:nvCxnSpPr>
        <p:spPr>
          <a:xfrm flipV="1">
            <a:off x="2987824" y="425711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9" name="直線接點 58"/>
          <p:cNvCxnSpPr/>
          <p:nvPr/>
        </p:nvCxnSpPr>
        <p:spPr>
          <a:xfrm>
            <a:off x="3563888" y="4365104"/>
            <a:ext cx="10801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直線接點 59"/>
          <p:cNvCxnSpPr/>
          <p:nvPr/>
        </p:nvCxnSpPr>
        <p:spPr>
          <a:xfrm flipV="1">
            <a:off x="3275856" y="425711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1" name="直線接點 60"/>
          <p:cNvCxnSpPr/>
          <p:nvPr/>
        </p:nvCxnSpPr>
        <p:spPr>
          <a:xfrm>
            <a:off x="4644008" y="4365104"/>
            <a:ext cx="4320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2" name="直線接點 61"/>
          <p:cNvCxnSpPr/>
          <p:nvPr/>
        </p:nvCxnSpPr>
        <p:spPr>
          <a:xfrm flipV="1">
            <a:off x="3563888" y="4257112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4" name="直線接點 63"/>
          <p:cNvCxnSpPr/>
          <p:nvPr/>
        </p:nvCxnSpPr>
        <p:spPr>
          <a:xfrm flipV="1">
            <a:off x="3851920" y="4257112"/>
            <a:ext cx="0" cy="18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6" name="直線接點 65"/>
          <p:cNvCxnSpPr/>
          <p:nvPr/>
        </p:nvCxnSpPr>
        <p:spPr>
          <a:xfrm flipV="1">
            <a:off x="4788024" y="4257112"/>
            <a:ext cx="0" cy="18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7" name="直線接點 66"/>
          <p:cNvCxnSpPr/>
          <p:nvPr/>
        </p:nvCxnSpPr>
        <p:spPr>
          <a:xfrm flipV="1">
            <a:off x="4139952" y="4257112"/>
            <a:ext cx="0" cy="18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9" name="直線接點 68"/>
          <p:cNvCxnSpPr/>
          <p:nvPr/>
        </p:nvCxnSpPr>
        <p:spPr>
          <a:xfrm flipV="1">
            <a:off x="4427984" y="4257112"/>
            <a:ext cx="0" cy="18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2" name="直線接點 71"/>
          <p:cNvCxnSpPr/>
          <p:nvPr/>
        </p:nvCxnSpPr>
        <p:spPr>
          <a:xfrm flipV="1">
            <a:off x="5076056" y="4257112"/>
            <a:ext cx="0" cy="18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5" name="直線接點 74"/>
          <p:cNvCxnSpPr/>
          <p:nvPr/>
        </p:nvCxnSpPr>
        <p:spPr>
          <a:xfrm>
            <a:off x="2051720" y="5301208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6" name="直線接點 75"/>
          <p:cNvCxnSpPr/>
          <p:nvPr/>
        </p:nvCxnSpPr>
        <p:spPr>
          <a:xfrm flipV="1">
            <a:off x="2699792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7" name="直線接點 76"/>
          <p:cNvCxnSpPr/>
          <p:nvPr/>
        </p:nvCxnSpPr>
        <p:spPr>
          <a:xfrm flipV="1">
            <a:off x="2051720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8" name="直線接點 77"/>
          <p:cNvCxnSpPr/>
          <p:nvPr/>
        </p:nvCxnSpPr>
        <p:spPr>
          <a:xfrm>
            <a:off x="2699792" y="5301208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9" name="直線接點 78"/>
          <p:cNvCxnSpPr/>
          <p:nvPr/>
        </p:nvCxnSpPr>
        <p:spPr>
          <a:xfrm flipV="1">
            <a:off x="2339752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0" name="直線接點 79"/>
          <p:cNvCxnSpPr/>
          <p:nvPr/>
        </p:nvCxnSpPr>
        <p:spPr>
          <a:xfrm>
            <a:off x="3347864" y="5301208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1" name="直線接點 80"/>
          <p:cNvCxnSpPr/>
          <p:nvPr/>
        </p:nvCxnSpPr>
        <p:spPr>
          <a:xfrm flipV="1">
            <a:off x="2987824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2" name="直線接點 81"/>
          <p:cNvCxnSpPr/>
          <p:nvPr/>
        </p:nvCxnSpPr>
        <p:spPr>
          <a:xfrm>
            <a:off x="3995936" y="5301208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3" name="直線接點 82"/>
          <p:cNvCxnSpPr/>
          <p:nvPr/>
        </p:nvCxnSpPr>
        <p:spPr>
          <a:xfrm flipV="1">
            <a:off x="3275856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4" name="直線接點 83"/>
          <p:cNvCxnSpPr/>
          <p:nvPr/>
        </p:nvCxnSpPr>
        <p:spPr>
          <a:xfrm>
            <a:off x="4644008" y="5301208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5" name="直線接點 84"/>
          <p:cNvCxnSpPr/>
          <p:nvPr/>
        </p:nvCxnSpPr>
        <p:spPr>
          <a:xfrm flipV="1">
            <a:off x="3563888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6" name="直線接點 85"/>
          <p:cNvCxnSpPr/>
          <p:nvPr/>
        </p:nvCxnSpPr>
        <p:spPr>
          <a:xfrm flipV="1">
            <a:off x="3851920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 flipV="1">
            <a:off x="4788024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8" name="直線接點 87"/>
          <p:cNvCxnSpPr/>
          <p:nvPr/>
        </p:nvCxnSpPr>
        <p:spPr>
          <a:xfrm flipV="1">
            <a:off x="4139952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9" name="直線接點 88"/>
          <p:cNvCxnSpPr/>
          <p:nvPr/>
        </p:nvCxnSpPr>
        <p:spPr>
          <a:xfrm flipV="1">
            <a:off x="4427984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0" name="直線接點 89"/>
          <p:cNvCxnSpPr/>
          <p:nvPr/>
        </p:nvCxnSpPr>
        <p:spPr>
          <a:xfrm flipV="1">
            <a:off x="5076056" y="5193216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1" name="文字方塊 90"/>
          <p:cNvSpPr txBox="1"/>
          <p:nvPr/>
        </p:nvSpPr>
        <p:spPr>
          <a:xfrm>
            <a:off x="2123728" y="2915652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1        2       3        4        5       6        7        8       9       10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92" name="文字方塊 91"/>
          <p:cNvSpPr txBox="1"/>
          <p:nvPr/>
        </p:nvSpPr>
        <p:spPr>
          <a:xfrm>
            <a:off x="2051720" y="400506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1   2   3   4   5  </a:t>
            </a:r>
            <a:r>
              <a:rPr lang="en-US" altLang="zh-TW" dirty="0" smtClean="0">
                <a:solidFill>
                  <a:schemeClr val="bg1">
                    <a:lumMod val="65000"/>
                  </a:schemeClr>
                </a:solidFill>
              </a:rPr>
              <a:t>6   7  8   9  10</a:t>
            </a:r>
            <a:endParaRPr lang="zh-TW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" name="文字方塊 92"/>
          <p:cNvSpPr txBox="1"/>
          <p:nvPr/>
        </p:nvSpPr>
        <p:spPr>
          <a:xfrm>
            <a:off x="2051720" y="494116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1   2   3   4   5  6   7  8   9  10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sz="2400" dirty="0" smtClean="0"/>
              <a:t>在</a:t>
            </a:r>
            <a:r>
              <a:rPr lang="en-US" altLang="zh-TW" sz="2400" dirty="0" smtClean="0"/>
              <a:t>Dynamic Programming</a:t>
            </a:r>
            <a:r>
              <a:rPr lang="zh-TW" altLang="zh-TW" sz="2400" dirty="0" smtClean="0"/>
              <a:t>上，是以所有的計算量合理的分配為優先</a:t>
            </a:r>
            <a:endParaRPr lang="en-US" altLang="zh-TW" sz="2400" dirty="0" smtClean="0"/>
          </a:p>
          <a:p>
            <a:r>
              <a:rPr lang="zh-TW" altLang="zh-TW" sz="2400" dirty="0" smtClean="0"/>
              <a:t>在計算單元有限制之下，針對不同策略有不同的計算量，分配給每種策略不同數量的計算</a:t>
            </a:r>
            <a:endParaRPr lang="en-US" altLang="zh-TW" sz="2400" dirty="0" smtClean="0"/>
          </a:p>
          <a:p>
            <a:endParaRPr lang="zh-TW" altLang="en-US" sz="2400" dirty="0"/>
          </a:p>
        </p:txBody>
      </p: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Autofit/>
          </a:bodyPr>
          <a:lstStyle/>
          <a:p>
            <a:r>
              <a:rPr lang="en-US" altLang="zh-TW" sz="3600" dirty="0"/>
              <a:t>Load Balance</a:t>
            </a:r>
            <a:r>
              <a:rPr lang="zh-TW" altLang="zh-TW" sz="3600" dirty="0"/>
              <a:t>和</a:t>
            </a:r>
            <a:r>
              <a:rPr lang="en-US" altLang="zh-TW" sz="3600" dirty="0"/>
              <a:t>Dynamic Programming</a:t>
            </a:r>
            <a:r>
              <a:rPr lang="zh-TW" altLang="zh-TW" sz="3600" dirty="0"/>
              <a:t>的差異</a:t>
            </a:r>
            <a:endParaRPr lang="zh-TW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843808" y="6207695"/>
            <a:ext cx="3854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dirty="0" smtClean="0"/>
              <a:t>Dynamic Programming</a:t>
            </a:r>
            <a:r>
              <a:rPr lang="zh-TW" altLang="zh-TW" sz="2400" dirty="0" smtClean="0"/>
              <a:t>分配圖</a:t>
            </a:r>
            <a:endParaRPr lang="zh-TW" altLang="en-US" sz="24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004392" y="3789040"/>
          <a:ext cx="6096000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</a:tblGrid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051720" y="4849996"/>
          <a:ext cx="1524000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4800"/>
                <a:gridCol w="304800"/>
                <a:gridCol w="304800"/>
                <a:gridCol w="304800"/>
                <a:gridCol w="304800"/>
              </a:tblGrid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51720" y="5786100"/>
          <a:ext cx="3048000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</a:tblGrid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1331640" y="3717032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s1</a:t>
            </a:r>
            <a:endParaRPr lang="zh-TW" altLang="en-US" sz="28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1331640" y="4777988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s2</a:t>
            </a:r>
            <a:endParaRPr lang="zh-TW" altLang="en-US" sz="2800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1307976" y="5714092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s3</a:t>
            </a:r>
            <a:endParaRPr lang="zh-TW" altLang="en-US" sz="2800" dirty="0"/>
          </a:p>
        </p:txBody>
      </p:sp>
      <p:cxnSp>
        <p:nvCxnSpPr>
          <p:cNvPr id="13" name="直線接點 12"/>
          <p:cNvCxnSpPr/>
          <p:nvPr/>
        </p:nvCxnSpPr>
        <p:spPr>
          <a:xfrm>
            <a:off x="1979712" y="357301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V="1">
            <a:off x="1979712" y="3465024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>
            <a:off x="2627784" y="357301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>
            <a:off x="3275856" y="357301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直線接點 19"/>
          <p:cNvCxnSpPr/>
          <p:nvPr/>
        </p:nvCxnSpPr>
        <p:spPr>
          <a:xfrm>
            <a:off x="3923928" y="357301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 flipV="1">
            <a:off x="3491880" y="3465024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>
          <a:xfrm>
            <a:off x="4572000" y="357301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>
            <a:off x="5220072" y="357301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 flipV="1">
            <a:off x="5004048" y="3465024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>
            <a:off x="5868144" y="357301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>
            <a:off x="6516216" y="357301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直線接點 29"/>
          <p:cNvCxnSpPr/>
          <p:nvPr/>
        </p:nvCxnSpPr>
        <p:spPr>
          <a:xfrm flipV="1">
            <a:off x="6588224" y="3465024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>
            <a:off x="7164288" y="3573016"/>
            <a:ext cx="9361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直線接點 31"/>
          <p:cNvCxnSpPr/>
          <p:nvPr/>
        </p:nvCxnSpPr>
        <p:spPr>
          <a:xfrm flipV="1">
            <a:off x="8100392" y="3465024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直線接點 33"/>
          <p:cNvCxnSpPr/>
          <p:nvPr/>
        </p:nvCxnSpPr>
        <p:spPr>
          <a:xfrm>
            <a:off x="2051720" y="465313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直線接點 35"/>
          <p:cNvCxnSpPr/>
          <p:nvPr/>
        </p:nvCxnSpPr>
        <p:spPr>
          <a:xfrm flipV="1">
            <a:off x="2051720" y="4545144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>
            <a:off x="2699792" y="4653136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" name="直線接點 38"/>
          <p:cNvCxnSpPr/>
          <p:nvPr/>
        </p:nvCxnSpPr>
        <p:spPr>
          <a:xfrm>
            <a:off x="3347864" y="4653136"/>
            <a:ext cx="2160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直線接點 43"/>
          <p:cNvCxnSpPr/>
          <p:nvPr/>
        </p:nvCxnSpPr>
        <p:spPr>
          <a:xfrm flipV="1">
            <a:off x="3563888" y="4545144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直線接點 49"/>
          <p:cNvCxnSpPr/>
          <p:nvPr/>
        </p:nvCxnSpPr>
        <p:spPr>
          <a:xfrm>
            <a:off x="2051720" y="5589240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直線接點 51"/>
          <p:cNvCxnSpPr/>
          <p:nvPr/>
        </p:nvCxnSpPr>
        <p:spPr>
          <a:xfrm flipV="1">
            <a:off x="2051720" y="5481248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3" name="直線接點 52"/>
          <p:cNvCxnSpPr/>
          <p:nvPr/>
        </p:nvCxnSpPr>
        <p:spPr>
          <a:xfrm>
            <a:off x="2699792" y="5589240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5" name="直線接點 54"/>
          <p:cNvCxnSpPr/>
          <p:nvPr/>
        </p:nvCxnSpPr>
        <p:spPr>
          <a:xfrm>
            <a:off x="3347864" y="5589240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7" name="直線接點 56"/>
          <p:cNvCxnSpPr/>
          <p:nvPr/>
        </p:nvCxnSpPr>
        <p:spPr>
          <a:xfrm>
            <a:off x="3995936" y="5589240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9" name="直線接點 58"/>
          <p:cNvCxnSpPr/>
          <p:nvPr/>
        </p:nvCxnSpPr>
        <p:spPr>
          <a:xfrm>
            <a:off x="4644008" y="5589240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直線接點 59"/>
          <p:cNvCxnSpPr/>
          <p:nvPr/>
        </p:nvCxnSpPr>
        <p:spPr>
          <a:xfrm flipV="1">
            <a:off x="3563888" y="5481248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5" name="直線接點 64"/>
          <p:cNvCxnSpPr/>
          <p:nvPr/>
        </p:nvCxnSpPr>
        <p:spPr>
          <a:xfrm flipV="1">
            <a:off x="5076056" y="5481248"/>
            <a:ext cx="0" cy="180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6" name="文字方塊 65"/>
          <p:cNvSpPr txBox="1"/>
          <p:nvPr/>
        </p:nvSpPr>
        <p:spPr>
          <a:xfrm>
            <a:off x="1907704" y="3212976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</a:rPr>
              <a:t>          </a:t>
            </a:r>
            <a:r>
              <a:rPr lang="en-US" altLang="zh-TW" dirty="0" smtClean="0">
                <a:solidFill>
                  <a:srgbClr val="FF0000"/>
                </a:solidFill>
              </a:rPr>
              <a:t>1      </a:t>
            </a:r>
            <a:r>
              <a:rPr lang="zh-TW" altLang="en-US" dirty="0" smtClean="0">
                <a:solidFill>
                  <a:srgbClr val="FF0000"/>
                </a:solidFill>
              </a:rPr>
              <a:t>              </a:t>
            </a:r>
            <a:r>
              <a:rPr lang="en-US" altLang="zh-TW" dirty="0" smtClean="0">
                <a:solidFill>
                  <a:srgbClr val="FF0000"/>
                </a:solidFill>
              </a:rPr>
              <a:t>  2       </a:t>
            </a:r>
            <a:r>
              <a:rPr lang="zh-TW" altLang="en-US" dirty="0" smtClean="0">
                <a:solidFill>
                  <a:srgbClr val="FF0000"/>
                </a:solidFill>
              </a:rPr>
              <a:t>               </a:t>
            </a:r>
            <a:r>
              <a:rPr lang="en-US" altLang="zh-TW" dirty="0" smtClean="0">
                <a:solidFill>
                  <a:srgbClr val="FF0000"/>
                </a:solidFill>
              </a:rPr>
              <a:t>3       </a:t>
            </a:r>
            <a:r>
              <a:rPr lang="zh-TW" altLang="en-US" dirty="0" smtClean="0">
                <a:solidFill>
                  <a:srgbClr val="FF0000"/>
                </a:solidFill>
              </a:rPr>
              <a:t>                </a:t>
            </a:r>
            <a:r>
              <a:rPr lang="en-US" altLang="zh-TW" dirty="0" smtClean="0">
                <a:solidFill>
                  <a:srgbClr val="FF0000"/>
                </a:solidFill>
              </a:rPr>
              <a:t> 4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67" name="文字方塊 66"/>
          <p:cNvSpPr txBox="1"/>
          <p:nvPr/>
        </p:nvSpPr>
        <p:spPr>
          <a:xfrm>
            <a:off x="2627784" y="429309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5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68" name="文字方塊 67"/>
          <p:cNvSpPr txBox="1"/>
          <p:nvPr/>
        </p:nvSpPr>
        <p:spPr>
          <a:xfrm>
            <a:off x="2051720" y="52292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</a:rPr>
              <a:t>         </a:t>
            </a:r>
            <a:r>
              <a:rPr lang="en-US" altLang="zh-TW" dirty="0" smtClean="0">
                <a:solidFill>
                  <a:srgbClr val="FF0000"/>
                </a:solidFill>
              </a:rPr>
              <a:t>6 </a:t>
            </a:r>
            <a:r>
              <a:rPr lang="zh-TW" altLang="en-US" dirty="0" smtClean="0">
                <a:solidFill>
                  <a:srgbClr val="FF0000"/>
                </a:solidFill>
              </a:rPr>
              <a:t>                    </a:t>
            </a:r>
            <a:r>
              <a:rPr lang="en-US" altLang="zh-TW" dirty="0" smtClean="0">
                <a:solidFill>
                  <a:srgbClr val="FF0000"/>
                </a:solidFill>
              </a:rPr>
              <a:t>  7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/>
              <a:t>如何找到最適分配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sz="2400" dirty="0" smtClean="0"/>
              <a:t>定義</a:t>
            </a:r>
            <a:r>
              <a:rPr lang="zh-TW" altLang="en-US" sz="2400" dirty="0" smtClean="0"/>
              <a:t>    </a:t>
            </a:r>
            <a:r>
              <a:rPr lang="en-US" altLang="zh-TW" sz="2400" dirty="0" smtClean="0"/>
              <a:t> </a:t>
            </a:r>
            <a:r>
              <a:rPr lang="zh-TW" altLang="en-US" sz="2400" dirty="0" smtClean="0"/>
              <a:t>         </a:t>
            </a:r>
            <a:r>
              <a:rPr lang="zh-TW" altLang="zh-TW" sz="2400" dirty="0" smtClean="0"/>
              <a:t>為第</a:t>
            </a:r>
            <a:r>
              <a:rPr lang="en-US" altLang="zh-TW" sz="2400" dirty="0" err="1" smtClean="0"/>
              <a:t>i</a:t>
            </a:r>
            <a:r>
              <a:rPr lang="zh-TW" altLang="zh-TW" sz="2400" dirty="0" smtClean="0"/>
              <a:t>個交易策略，在給定</a:t>
            </a:r>
            <a:r>
              <a:rPr lang="zh-TW" altLang="en-US" sz="2400" dirty="0" smtClean="0"/>
              <a:t>     </a:t>
            </a:r>
            <a:r>
              <a:rPr lang="zh-TW" altLang="zh-TW" sz="2400" dirty="0" smtClean="0"/>
              <a:t>個</a:t>
            </a:r>
            <a:r>
              <a:rPr lang="en-US" altLang="zh-TW" sz="2400" dirty="0" smtClean="0"/>
              <a:t>Warps</a:t>
            </a:r>
            <a:r>
              <a:rPr lang="zh-TW" altLang="zh-TW" sz="2400" dirty="0" smtClean="0"/>
              <a:t>之下的</a:t>
            </a:r>
            <a:r>
              <a:rPr lang="en-US" altLang="zh-TW" sz="2400" dirty="0" smtClean="0"/>
              <a:t>GPU Latency time</a:t>
            </a:r>
            <a:r>
              <a:rPr lang="zh-TW" altLang="zh-TW" sz="2400" dirty="0" smtClean="0"/>
              <a:t>，特性如下圖所示</a:t>
            </a:r>
            <a:endParaRPr lang="zh-TW" altLang="en-US" sz="24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1547664" y="1556792"/>
          <a:ext cx="1080120" cy="473737"/>
        </p:xfrm>
        <a:graphic>
          <a:graphicData uri="http://schemas.openxmlformats.org/presentationml/2006/ole">
            <p:oleObj spid="_x0000_s5121" name="方程式" r:id="rId4" imgW="545626" imgH="241091" progId="Equation.3">
              <p:embed/>
            </p:oleObj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084168" y="1556792"/>
          <a:ext cx="456051" cy="576064"/>
        </p:xfrm>
        <a:graphic>
          <a:graphicData uri="http://schemas.openxmlformats.org/presentationml/2006/ole">
            <p:oleObj spid="_x0000_s5123" name="方程式" r:id="rId5" imgW="177492" imgH="228204" progId="Equation.3">
              <p:embed/>
            </p:oleObj>
          </a:graphicData>
        </a:graphic>
      </p:graphicFrame>
      <p:pic>
        <p:nvPicPr>
          <p:cNvPr id="5125" name="圖片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0000">
            <a:off x="1258495" y="2276872"/>
            <a:ext cx="6448711" cy="4505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sz="2400" dirty="0" smtClean="0"/>
              <a:t>假設最適的</a:t>
            </a:r>
            <a:r>
              <a:rPr lang="en-US" altLang="zh-TW" sz="2400" dirty="0" smtClean="0"/>
              <a:t>Warp</a:t>
            </a:r>
            <a:r>
              <a:rPr lang="zh-TW" altLang="zh-TW" sz="2400" dirty="0" smtClean="0"/>
              <a:t>上限為</a:t>
            </a:r>
            <a:r>
              <a:rPr lang="en-US" altLang="zh-TW" sz="2400" dirty="0" smtClean="0"/>
              <a:t>W</a:t>
            </a:r>
          </a:p>
          <a:p>
            <a:r>
              <a:rPr lang="zh-TW" altLang="zh-TW" sz="2400" dirty="0" smtClean="0"/>
              <a:t>假設總共有</a:t>
            </a:r>
            <a:r>
              <a:rPr lang="en-US" altLang="zh-TW" sz="2400" dirty="0" smtClean="0"/>
              <a:t>k</a:t>
            </a:r>
            <a:r>
              <a:rPr lang="zh-TW" altLang="zh-TW" sz="2400" dirty="0" smtClean="0"/>
              <a:t>個交易策略，會產生兩種情況</a:t>
            </a:r>
            <a:endParaRPr lang="en-US" altLang="zh-TW" sz="2400" dirty="0" smtClean="0"/>
          </a:p>
          <a:p>
            <a:r>
              <a:rPr lang="en-US" altLang="zh-TW" sz="2400" dirty="0" smtClean="0"/>
              <a:t>(1)</a:t>
            </a:r>
          </a:p>
          <a:p>
            <a:endParaRPr lang="en-US" altLang="zh-TW" sz="2400" dirty="0" smtClean="0"/>
          </a:p>
          <a:p>
            <a:r>
              <a:rPr lang="zh-TW" altLang="zh-TW" sz="2400" dirty="0" smtClean="0"/>
              <a:t>在這種情況下，</a:t>
            </a:r>
            <a:r>
              <a:rPr lang="en-US" altLang="zh-TW" sz="2400" dirty="0" smtClean="0"/>
              <a:t>Optimal</a:t>
            </a:r>
            <a:r>
              <a:rPr lang="zh-TW" altLang="zh-TW" sz="2400" dirty="0" smtClean="0"/>
              <a:t>的</a:t>
            </a:r>
            <a:r>
              <a:rPr lang="en-US" altLang="zh-TW" sz="2400" dirty="0" smtClean="0"/>
              <a:t>Warps</a:t>
            </a:r>
            <a:r>
              <a:rPr lang="zh-TW" altLang="zh-TW" sz="2400" dirty="0" smtClean="0"/>
              <a:t>配置就是每個策略都分別配給個別策略最適的</a:t>
            </a:r>
            <a:r>
              <a:rPr lang="en-US" altLang="zh-TW" sz="2400" dirty="0" smtClean="0"/>
              <a:t>Warps</a:t>
            </a:r>
            <a:r>
              <a:rPr lang="zh-TW" altLang="zh-TW" sz="2400" dirty="0" smtClean="0"/>
              <a:t>數。</a:t>
            </a:r>
            <a:endParaRPr lang="zh-TW" altLang="en-US" sz="2400" b="1" dirty="0"/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/>
              <a:t>如何找到最適分配</a:t>
            </a:r>
            <a:endParaRPr lang="zh-TW" altLang="en-US" sz="3600" dirty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1259632" y="2420888"/>
          <a:ext cx="1368152" cy="867138"/>
        </p:xfrm>
        <a:graphic>
          <a:graphicData uri="http://schemas.openxmlformats.org/presentationml/2006/ole">
            <p:oleObj spid="_x0000_s8193" name="方程式" r:id="rId4" imgW="673100" imgH="431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(2)</a:t>
            </a:r>
          </a:p>
          <a:p>
            <a:endParaRPr lang="en-US" altLang="zh-TW" sz="2400" dirty="0" smtClean="0"/>
          </a:p>
          <a:p>
            <a:r>
              <a:rPr lang="zh-TW" altLang="zh-TW" sz="2400" dirty="0" smtClean="0"/>
              <a:t>在這情況下，我們必須個別配置</a:t>
            </a:r>
            <a:r>
              <a:rPr lang="en-US" altLang="zh-TW" sz="2400" dirty="0" smtClean="0"/>
              <a:t> </a:t>
            </a:r>
            <a:r>
              <a:rPr lang="zh-TW" altLang="en-US" sz="2400" dirty="0" smtClean="0"/>
              <a:t>                   </a:t>
            </a:r>
            <a:r>
              <a:rPr lang="zh-TW" altLang="zh-TW" sz="2400" dirty="0" smtClean="0"/>
              <a:t>給策略</a:t>
            </a:r>
            <a:r>
              <a:rPr lang="en-US" altLang="zh-TW" sz="2400" dirty="0" smtClean="0"/>
              <a:t>1,2,…,k</a:t>
            </a:r>
            <a:r>
              <a:rPr lang="zh-TW" altLang="zh-TW" sz="2400" dirty="0" smtClean="0"/>
              <a:t>，並且</a:t>
            </a:r>
            <a:r>
              <a:rPr lang="en-US" altLang="zh-TW" sz="2400" dirty="0" smtClean="0"/>
              <a:t>             ,             ,……, </a:t>
            </a:r>
          </a:p>
          <a:p>
            <a:r>
              <a:rPr lang="zh-TW" altLang="zh-TW" sz="2400" dirty="0" smtClean="0"/>
              <a:t>假設總共有</a:t>
            </a:r>
            <a:r>
              <a:rPr lang="en-US" altLang="zh-TW" sz="2400" b="1" dirty="0" smtClean="0">
                <a:latin typeface="Gigi" pitchFamily="82" charset="0"/>
              </a:rPr>
              <a:t>l</a:t>
            </a:r>
            <a:r>
              <a:rPr lang="zh-TW" altLang="zh-TW" sz="2400" dirty="0" smtClean="0"/>
              <a:t>個交易策略，最適的</a:t>
            </a:r>
            <a:r>
              <a:rPr lang="en-US" altLang="zh-TW" sz="2400" dirty="0" smtClean="0"/>
              <a:t>Warp</a:t>
            </a:r>
            <a:r>
              <a:rPr lang="zh-TW" altLang="zh-TW" sz="2400" dirty="0" smtClean="0"/>
              <a:t>上限為</a:t>
            </a:r>
            <a:r>
              <a:rPr lang="en-US" altLang="zh-TW" sz="2400" dirty="0" smtClean="0"/>
              <a:t> </a:t>
            </a:r>
            <a:endParaRPr lang="zh-TW" altLang="zh-TW" sz="2400" dirty="0" smtClean="0"/>
          </a:p>
          <a:p>
            <a:r>
              <a:rPr lang="zh-TW" altLang="en-US" sz="2400" dirty="0" smtClean="0"/>
              <a:t>定義</a:t>
            </a:r>
            <a:endParaRPr lang="zh-TW" altLang="en-US" sz="2400" dirty="0"/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/>
              <a:t>如何找到最適分配</a:t>
            </a:r>
            <a:endParaRPr lang="zh-TW" altLang="en-US" sz="3600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1331640" y="1400606"/>
          <a:ext cx="1440160" cy="912778"/>
        </p:xfrm>
        <a:graphic>
          <a:graphicData uri="http://schemas.openxmlformats.org/presentationml/2006/ole">
            <p:oleObj spid="_x0000_s26625" name="方程式" r:id="rId4" imgW="673100" imgH="431800" progId="Equation.3">
              <p:embed/>
            </p:oleObj>
          </a:graphicData>
        </a:graphic>
      </p:graphicFrame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5148064" y="2420888"/>
          <a:ext cx="1710190" cy="432048"/>
        </p:xfrm>
        <a:graphic>
          <a:graphicData uri="http://schemas.openxmlformats.org/presentationml/2006/ole">
            <p:oleObj spid="_x0000_s26627" name="方程式" r:id="rId5" imgW="901700" imgH="228600" progId="Equation.3">
              <p:embed/>
            </p:oleObj>
          </a:graphicData>
        </a:graphic>
      </p:graphicFrame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1547664" y="2852936"/>
          <a:ext cx="976804" cy="432048"/>
        </p:xfrm>
        <a:graphic>
          <a:graphicData uri="http://schemas.openxmlformats.org/presentationml/2006/ole">
            <p:oleObj spid="_x0000_s26629" name="方程式" r:id="rId6" imgW="495515" imgH="215994" progId="Equation.3">
              <p:embed/>
            </p:oleObj>
          </a:graphicData>
        </a:graphic>
      </p:graphicFrame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2627784" y="2852936"/>
          <a:ext cx="1033158" cy="432048"/>
        </p:xfrm>
        <a:graphic>
          <a:graphicData uri="http://schemas.openxmlformats.org/presentationml/2006/ole">
            <p:oleObj spid="_x0000_s26631" name="方程式" r:id="rId7" imgW="520700" imgH="215900" progId="Equation.3">
              <p:embed/>
            </p:oleObj>
          </a:graphicData>
        </a:graphic>
      </p:graphicFrame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4499992" y="2880320"/>
          <a:ext cx="944216" cy="404664"/>
        </p:xfrm>
        <a:graphic>
          <a:graphicData uri="http://schemas.openxmlformats.org/presentationml/2006/ole">
            <p:oleObj spid="_x0000_s26633" name="方程式" r:id="rId8" imgW="533400" imgH="228600" progId="Equation.3">
              <p:embed/>
            </p:oleObj>
          </a:graphicData>
        </a:graphic>
      </p:graphicFrame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6635" name="Object 11"/>
          <p:cNvGraphicFramePr>
            <a:graphicFrameLocks noChangeAspect="1"/>
          </p:cNvGraphicFramePr>
          <p:nvPr/>
        </p:nvGraphicFramePr>
        <p:xfrm>
          <a:off x="6948264" y="3212976"/>
          <a:ext cx="432048" cy="432048"/>
        </p:xfrm>
        <a:graphic>
          <a:graphicData uri="http://schemas.openxmlformats.org/presentationml/2006/ole">
            <p:oleObj spid="_x0000_s26635" name="方程式" r:id="rId9" imgW="203024" imgH="203024" progId="Equation.3">
              <p:embed/>
            </p:oleObj>
          </a:graphicData>
        </a:graphic>
      </p:graphicFrame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6637" name="Object 13"/>
          <p:cNvGraphicFramePr>
            <a:graphicFrameLocks noChangeAspect="1"/>
          </p:cNvGraphicFramePr>
          <p:nvPr/>
        </p:nvGraphicFramePr>
        <p:xfrm>
          <a:off x="900113" y="4221163"/>
          <a:ext cx="7920037" cy="1200150"/>
        </p:xfrm>
        <a:graphic>
          <a:graphicData uri="http://schemas.openxmlformats.org/presentationml/2006/ole">
            <p:oleObj spid="_x0000_s26637" name="Equation" r:id="rId10" imgW="3492500" imgH="533400" progId="Equation.3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8028384" y="4273932"/>
            <a:ext cx="280432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TW" sz="2800" dirty="0" smtClean="0">
                <a:latin typeface="Gigi" pitchFamily="82" charset="0"/>
              </a:rPr>
              <a:t>l</a:t>
            </a:r>
            <a:endParaRPr lang="zh-TW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8028384" y="4922004"/>
            <a:ext cx="280432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TW" sz="2800" dirty="0" smtClean="0">
                <a:latin typeface="Gigi" pitchFamily="82" charset="0"/>
              </a:rPr>
              <a:t>l</a:t>
            </a:r>
            <a:endParaRPr lang="zh-TW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3994</TotalTime>
  <Words>836</Words>
  <Application>Microsoft Office PowerPoint</Application>
  <PresentationFormat>如螢幕大小 (4:3)</PresentationFormat>
  <Paragraphs>108</Paragraphs>
  <Slides>13</Slides>
  <Notes>11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13</vt:i4>
      </vt:variant>
    </vt:vector>
  </HeadingPairs>
  <TitlesOfParts>
    <vt:vector size="16" baseType="lpstr">
      <vt:lpstr>Office 佈景主題</vt:lpstr>
      <vt:lpstr>方程式</vt:lpstr>
      <vt:lpstr>Equation</vt:lpstr>
      <vt:lpstr>進度報告</vt:lpstr>
      <vt:lpstr>前情提要</vt:lpstr>
      <vt:lpstr>Dynamic Programming</vt:lpstr>
      <vt:lpstr>投影片 4</vt:lpstr>
      <vt:lpstr>Load Balance和Dynamic Programming的差異</vt:lpstr>
      <vt:lpstr>Load Balance和Dynamic Programming的差異</vt:lpstr>
      <vt:lpstr>如何找到最適分配</vt:lpstr>
      <vt:lpstr>如何找到最適分配</vt:lpstr>
      <vt:lpstr>如何找到最適分配</vt:lpstr>
      <vt:lpstr>如何找到最適分配</vt:lpstr>
      <vt:lpstr>如何找到最適分配</vt:lpstr>
      <vt:lpstr>Dynamic Programming 套利開始</vt:lpstr>
      <vt:lpstr>投影片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Sophia</dc:creator>
  <cp:lastModifiedBy>Sophia</cp:lastModifiedBy>
  <cp:revision>232</cp:revision>
  <dcterms:created xsi:type="dcterms:W3CDTF">2013-09-30T12:18:32Z</dcterms:created>
  <dcterms:modified xsi:type="dcterms:W3CDTF">2013-10-08T07:43:33Z</dcterms:modified>
</cp:coreProperties>
</file>